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62" r:id="rId4"/>
    <p:sldId id="259" r:id="rId5"/>
    <p:sldId id="263" r:id="rId6"/>
    <p:sldId id="267" r:id="rId7"/>
    <p:sldId id="268" r:id="rId8"/>
    <p:sldId id="269" r:id="rId9"/>
    <p:sldId id="266" r:id="rId10"/>
    <p:sldId id="272" r:id="rId11"/>
    <p:sldId id="275" r:id="rId12"/>
    <p:sldId id="276" r:id="rId13"/>
    <p:sldId id="277" r:id="rId14"/>
    <p:sldId id="281" r:id="rId15"/>
    <p:sldId id="265" r:id="rId16"/>
    <p:sldId id="279" r:id="rId17"/>
    <p:sldId id="287" r:id="rId18"/>
    <p:sldId id="278" r:id="rId19"/>
    <p:sldId id="264" r:id="rId20"/>
    <p:sldId id="288" r:id="rId21"/>
    <p:sldId id="294" r:id="rId22"/>
    <p:sldId id="295" r:id="rId23"/>
    <p:sldId id="296" r:id="rId24"/>
    <p:sldId id="297" r:id="rId25"/>
    <p:sldId id="298" r:id="rId26"/>
    <p:sldId id="299" r:id="rId27"/>
    <p:sldId id="300" r:id="rId28"/>
    <p:sldId id="271" r:id="rId29"/>
    <p:sldId id="282" r:id="rId30"/>
    <p:sldId id="280"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0E78C0-0583-4418-8AFF-A3DA17F0722A}">
          <p14:sldIdLst>
            <p14:sldId id="256"/>
            <p14:sldId id="283"/>
            <p14:sldId id="262"/>
            <p14:sldId id="259"/>
            <p14:sldId id="263"/>
            <p14:sldId id="267"/>
            <p14:sldId id="268"/>
            <p14:sldId id="269"/>
            <p14:sldId id="266"/>
            <p14:sldId id="272"/>
            <p14:sldId id="275"/>
            <p14:sldId id="276"/>
            <p14:sldId id="277"/>
            <p14:sldId id="281"/>
            <p14:sldId id="265"/>
            <p14:sldId id="279"/>
            <p14:sldId id="287"/>
            <p14:sldId id="278"/>
            <p14:sldId id="264"/>
            <p14:sldId id="288"/>
            <p14:sldId id="294"/>
            <p14:sldId id="295"/>
            <p14:sldId id="296"/>
            <p14:sldId id="297"/>
            <p14:sldId id="298"/>
            <p14:sldId id="299"/>
            <p14:sldId id="300"/>
            <p14:sldId id="271"/>
            <p14:sldId id="282"/>
            <p14:sldId id="280"/>
            <p14:sldId id="28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4660"/>
  </p:normalViewPr>
  <p:slideViewPr>
    <p:cSldViewPr snapToGrid="0">
      <p:cViewPr varScale="1">
        <p:scale>
          <a:sx n="78" d="100"/>
          <a:sy n="78" d="100"/>
        </p:scale>
        <p:origin x="-9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121375-72FE-434E-A455-35C0D416A59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234179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21375-72FE-434E-A455-35C0D416A59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174332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21375-72FE-434E-A455-35C0D416A59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296198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21375-72FE-434E-A455-35C0D416A59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10341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121375-72FE-434E-A455-35C0D416A59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262699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121375-72FE-434E-A455-35C0D416A591}"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244171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121375-72FE-434E-A455-35C0D416A591}"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183361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121375-72FE-434E-A455-35C0D416A591}"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88439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21375-72FE-434E-A455-35C0D416A591}"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287482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21375-72FE-434E-A455-35C0D416A591}"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214506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121375-72FE-434E-A455-35C0D416A591}"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CA59E-FEB6-4D0C-B285-9AB8D5709F55}" type="slidenum">
              <a:rPr lang="en-US" smtClean="0"/>
              <a:t>‹#›</a:t>
            </a:fld>
            <a:endParaRPr lang="en-US"/>
          </a:p>
        </p:txBody>
      </p:sp>
    </p:spTree>
    <p:extLst>
      <p:ext uri="{BB962C8B-B14F-4D97-AF65-F5344CB8AC3E}">
        <p14:creationId xmlns:p14="http://schemas.microsoft.com/office/powerpoint/2010/main" val="61334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21375-72FE-434E-A455-35C0D416A591}" type="datetimeFigureOut">
              <a:rPr lang="en-US" smtClean="0"/>
              <a:t>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CA59E-FEB6-4D0C-B285-9AB8D5709F55}" type="slidenum">
              <a:rPr lang="en-US" smtClean="0"/>
              <a:t>‹#›</a:t>
            </a:fld>
            <a:endParaRPr lang="en-US"/>
          </a:p>
        </p:txBody>
      </p:sp>
    </p:spTree>
    <p:extLst>
      <p:ext uri="{BB962C8B-B14F-4D97-AF65-F5344CB8AC3E}">
        <p14:creationId xmlns:p14="http://schemas.microsoft.com/office/powerpoint/2010/main" val="126944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37E32-1E20-4F9B-8B61-1F9D51A9CB90}"/>
              </a:ext>
            </a:extLst>
          </p:cNvPr>
          <p:cNvSpPr>
            <a:spLocks noGrp="1"/>
          </p:cNvSpPr>
          <p:nvPr>
            <p:ph type="ctrTitle"/>
          </p:nvPr>
        </p:nvSpPr>
        <p:spPr/>
        <p:txBody>
          <a:bodyPr>
            <a:normAutofit/>
          </a:bodyPr>
          <a:lstStyle/>
          <a:p>
            <a:r>
              <a:rPr lang="en-US" sz="5400" dirty="0">
                <a:solidFill>
                  <a:schemeClr val="bg1"/>
                </a:solidFill>
                <a:latin typeface="+mn-lt"/>
              </a:rPr>
              <a:t>IN HOT PURSUIT</a:t>
            </a:r>
            <a:br>
              <a:rPr lang="en-US" sz="5400" dirty="0">
                <a:solidFill>
                  <a:schemeClr val="bg1"/>
                </a:solidFill>
                <a:latin typeface="+mn-lt"/>
              </a:rPr>
            </a:br>
            <a:r>
              <a:rPr lang="en-US" sz="3600" dirty="0">
                <a:solidFill>
                  <a:schemeClr val="bg1"/>
                </a:solidFill>
                <a:latin typeface="+mn-lt"/>
              </a:rPr>
              <a:t>RETHINKING COURSE OPTIONS</a:t>
            </a:r>
            <a:endParaRPr lang="en-US" sz="5400" dirty="0">
              <a:solidFill>
                <a:schemeClr val="bg1"/>
              </a:solidFill>
              <a:latin typeface="+mn-lt"/>
            </a:endParaRPr>
          </a:p>
        </p:txBody>
      </p:sp>
    </p:spTree>
    <p:extLst>
      <p:ext uri="{BB962C8B-B14F-4D97-AF65-F5344CB8AC3E}">
        <p14:creationId xmlns:p14="http://schemas.microsoft.com/office/powerpoint/2010/main" val="349383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Government Mark Options (Cont.)</a:t>
            </a:r>
          </a:p>
        </p:txBody>
      </p:sp>
      <p:sp>
        <p:nvSpPr>
          <p:cNvPr id="5" name="Content Placeholder 4"/>
          <p:cNvSpPr>
            <a:spLocks noGrp="1"/>
          </p:cNvSpPr>
          <p:nvPr>
            <p:ph idx="1"/>
          </p:nvPr>
        </p:nvSpPr>
        <p:spPr/>
        <p:txBody>
          <a:bodyPr/>
          <a:lstStyle/>
          <a:p>
            <a:r>
              <a:rPr lang="en-US" dirty="0"/>
              <a:t>A few things to remember:</a:t>
            </a:r>
          </a:p>
          <a:p>
            <a:pPr lvl="1"/>
            <a:r>
              <a:rPr lang="en-US" sz="2800" dirty="0"/>
              <a:t>Government marks are used to mark channels – be aware of regulations in your area about commercial traffic and “clear lanes”</a:t>
            </a:r>
          </a:p>
          <a:p>
            <a:pPr lvl="1"/>
            <a:r>
              <a:rPr lang="en-US" sz="2800" dirty="0"/>
              <a:t>May need USCG permit to run</a:t>
            </a:r>
          </a:p>
          <a:p>
            <a:pPr lvl="1"/>
            <a:r>
              <a:rPr lang="en-US" sz="2800" dirty="0"/>
              <a:t>Should provide verbiage in SI’s to remain well clear of commercial traffic</a:t>
            </a:r>
          </a:p>
        </p:txBody>
      </p:sp>
    </p:spTree>
    <p:extLst>
      <p:ext uri="{BB962C8B-B14F-4D97-AF65-F5344CB8AC3E}">
        <p14:creationId xmlns:p14="http://schemas.microsoft.com/office/powerpoint/2010/main" val="1439965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Point to Point Options </a:t>
            </a:r>
          </a:p>
        </p:txBody>
      </p:sp>
      <p:sp>
        <p:nvSpPr>
          <p:cNvPr id="5" name="Content Placeholder 4"/>
          <p:cNvSpPr>
            <a:spLocks noGrp="1"/>
          </p:cNvSpPr>
          <p:nvPr>
            <p:ph idx="1"/>
          </p:nvPr>
        </p:nvSpPr>
        <p:spPr>
          <a:xfrm>
            <a:off x="628650" y="1531088"/>
            <a:ext cx="7886700" cy="4645875"/>
          </a:xfrm>
        </p:spPr>
        <p:txBody>
          <a:bodyPr/>
          <a:lstStyle/>
          <a:p>
            <a:r>
              <a:rPr lang="en-US" dirty="0"/>
              <a:t>“Destination” races have been very successful</a:t>
            </a:r>
          </a:p>
          <a:p>
            <a:r>
              <a:rPr lang="en-US" dirty="0"/>
              <a:t>Typically big party at the finish</a:t>
            </a:r>
          </a:p>
          <a:p>
            <a:r>
              <a:rPr lang="en-US" dirty="0"/>
              <a:t>Have proven to be popular with both racers and cruisers</a:t>
            </a:r>
          </a:p>
          <a:p>
            <a:r>
              <a:rPr lang="en-US" dirty="0"/>
              <a:t>Some of the biggest races in the country with hundreds of participants:</a:t>
            </a:r>
          </a:p>
          <a:p>
            <a:pPr lvl="1"/>
            <a:r>
              <a:rPr lang="en-US" dirty="0"/>
              <a:t>FIGAWI</a:t>
            </a:r>
          </a:p>
          <a:p>
            <a:pPr lvl="1"/>
            <a:r>
              <a:rPr lang="en-US" dirty="0"/>
              <a:t>Chesapeake Bay Governor’s Cup</a:t>
            </a:r>
          </a:p>
          <a:p>
            <a:pPr lvl="1"/>
            <a:r>
              <a:rPr lang="en-US" dirty="0"/>
              <a:t>Delta Ditch Run</a:t>
            </a:r>
          </a:p>
        </p:txBody>
      </p:sp>
    </p:spTree>
    <p:extLst>
      <p:ext uri="{BB962C8B-B14F-4D97-AF65-F5344CB8AC3E}">
        <p14:creationId xmlns:p14="http://schemas.microsoft.com/office/powerpoint/2010/main" val="3480792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Starting Options</a:t>
            </a:r>
          </a:p>
        </p:txBody>
      </p:sp>
      <p:sp>
        <p:nvSpPr>
          <p:cNvPr id="5" name="Content Placeholder 4"/>
          <p:cNvSpPr>
            <a:spLocks noGrp="1"/>
          </p:cNvSpPr>
          <p:nvPr>
            <p:ph idx="1"/>
          </p:nvPr>
        </p:nvSpPr>
        <p:spPr>
          <a:xfrm>
            <a:off x="628650" y="1573619"/>
            <a:ext cx="7886700" cy="4603344"/>
          </a:xfrm>
        </p:spPr>
        <p:txBody>
          <a:bodyPr/>
          <a:lstStyle/>
          <a:p>
            <a:r>
              <a:rPr lang="en-US" dirty="0"/>
              <a:t>Pursuit Start</a:t>
            </a:r>
          </a:p>
          <a:p>
            <a:pPr lvl="1"/>
            <a:r>
              <a:rPr lang="en-US" dirty="0"/>
              <a:t>Boats wait until their handicap is expired, then start – thus slower boats start first, faster boats last</a:t>
            </a:r>
          </a:p>
          <a:p>
            <a:pPr lvl="1"/>
            <a:r>
              <a:rPr lang="en-US" dirty="0"/>
              <a:t>Reduces or eliminates the stress of starting with many other competitors and complexity of start rules</a:t>
            </a:r>
          </a:p>
          <a:p>
            <a:pPr lvl="1"/>
            <a:r>
              <a:rPr lang="en-US" dirty="0"/>
              <a:t>Very popular with cruisers and sailors new to racing</a:t>
            </a:r>
          </a:p>
          <a:p>
            <a:pPr lvl="1"/>
            <a:r>
              <a:rPr lang="en-US" dirty="0"/>
              <a:t>Small boats love being in the “clear” and love to see the big guys behind – running aground, etc. - big boats love to pass little boats</a:t>
            </a:r>
          </a:p>
          <a:p>
            <a:pPr lvl="1"/>
            <a:r>
              <a:rPr lang="en-US" dirty="0"/>
              <a:t>Keeps it fun for all</a:t>
            </a:r>
          </a:p>
          <a:p>
            <a:pPr lvl="1"/>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7538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Starting Options (Cont.)</a:t>
            </a:r>
          </a:p>
        </p:txBody>
      </p:sp>
      <p:sp>
        <p:nvSpPr>
          <p:cNvPr id="5" name="Content Placeholder 4"/>
          <p:cNvSpPr>
            <a:spLocks noGrp="1"/>
          </p:cNvSpPr>
          <p:nvPr>
            <p:ph idx="1"/>
          </p:nvPr>
        </p:nvSpPr>
        <p:spPr/>
        <p:txBody>
          <a:bodyPr>
            <a:normAutofit lnSpcReduction="10000"/>
          </a:bodyPr>
          <a:lstStyle/>
          <a:p>
            <a:r>
              <a:rPr lang="en-US" dirty="0"/>
              <a:t>“Le Mans” start</a:t>
            </a:r>
          </a:p>
          <a:p>
            <a:pPr lvl="1"/>
            <a:r>
              <a:rPr lang="en-US" dirty="0"/>
              <a:t>Boats are anchored with all sails down behind start line</a:t>
            </a:r>
          </a:p>
          <a:p>
            <a:pPr lvl="1"/>
            <a:r>
              <a:rPr lang="en-US" dirty="0"/>
              <a:t>All crew below – or a variant, crews aboard, skippers on shore and must row dinghy to boat after start signal</a:t>
            </a:r>
          </a:p>
          <a:p>
            <a:pPr lvl="1"/>
            <a:r>
              <a:rPr lang="en-US" dirty="0"/>
              <a:t>Popular with cruisers but best for smaller fleets</a:t>
            </a:r>
          </a:p>
          <a:p>
            <a:pPr lvl="1"/>
            <a:endParaRPr lang="en-US" dirty="0"/>
          </a:p>
          <a:p>
            <a:r>
              <a:rPr lang="en-US" dirty="0"/>
              <a:t>Downwind or reaching start</a:t>
            </a:r>
          </a:p>
          <a:p>
            <a:pPr lvl="1"/>
            <a:r>
              <a:rPr lang="en-US" dirty="0"/>
              <a:t>May be only option for Point to Point Race</a:t>
            </a:r>
          </a:p>
          <a:p>
            <a:pPr lvl="1"/>
            <a:r>
              <a:rPr lang="en-US" dirty="0"/>
              <a:t>Must be careful to “bias” line to prevent “pile up” at one end or the other</a:t>
            </a:r>
          </a:p>
          <a:p>
            <a:pPr lvl="1"/>
            <a:r>
              <a:rPr lang="en-US" dirty="0"/>
              <a:t>Good for “Pursuit” start – </a:t>
            </a:r>
            <a:r>
              <a:rPr lang="en-US"/>
              <a:t>cruisers like!</a:t>
            </a:r>
            <a:endParaRPr lang="en-US" dirty="0"/>
          </a:p>
        </p:txBody>
      </p:sp>
    </p:spTree>
    <p:extLst>
      <p:ext uri="{BB962C8B-B14F-4D97-AF65-F5344CB8AC3E}">
        <p14:creationId xmlns:p14="http://schemas.microsoft.com/office/powerpoint/2010/main" val="300946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Starting Options (Cont.)</a:t>
            </a:r>
          </a:p>
        </p:txBody>
      </p:sp>
      <p:sp>
        <p:nvSpPr>
          <p:cNvPr id="5" name="Content Placeholder 4"/>
          <p:cNvSpPr>
            <a:spLocks noGrp="1"/>
          </p:cNvSpPr>
          <p:nvPr>
            <p:ph idx="1"/>
          </p:nvPr>
        </p:nvSpPr>
        <p:spPr/>
        <p:txBody>
          <a:bodyPr>
            <a:normAutofit lnSpcReduction="10000"/>
          </a:bodyPr>
          <a:lstStyle/>
          <a:p>
            <a:r>
              <a:rPr lang="en-US" dirty="0"/>
              <a:t>Rally Race</a:t>
            </a:r>
          </a:p>
          <a:p>
            <a:pPr lvl="1"/>
            <a:r>
              <a:rPr lang="en-US" dirty="0"/>
              <a:t>Boats sail to a predetermined time for the race.  The boat closest to the predetermined time wins</a:t>
            </a:r>
          </a:p>
          <a:p>
            <a:pPr lvl="1"/>
            <a:r>
              <a:rPr lang="en-US" dirty="0"/>
              <a:t>Set times based on time median boat will sail the preset course (use experience, US Sailing Velocity predictions or Designer’s prediction).  Adjust all other boat times relative to median boat using PHRF handicaps and race distance.  Add 20% to each time and allow 5 minutes of engine time.</a:t>
            </a:r>
          </a:p>
          <a:p>
            <a:pPr lvl="1"/>
            <a:r>
              <a:rPr lang="en-US" dirty="0"/>
              <a:t>Start boats off at 30 second or one minute intervals, slowest first.</a:t>
            </a:r>
          </a:p>
          <a:p>
            <a:pPr lvl="1"/>
            <a:r>
              <a:rPr lang="en-US" dirty="0"/>
              <a:t>Great fun to see boats stalling or motor sailing flat out at finish to try to hit exact time!</a:t>
            </a:r>
          </a:p>
        </p:txBody>
      </p:sp>
    </p:spTree>
    <p:extLst>
      <p:ext uri="{BB962C8B-B14F-4D97-AF65-F5344CB8AC3E}">
        <p14:creationId xmlns:p14="http://schemas.microsoft.com/office/powerpoint/2010/main" val="2495474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How do you set up a pursuit race?</a:t>
            </a:r>
          </a:p>
        </p:txBody>
      </p:sp>
      <p:sp>
        <p:nvSpPr>
          <p:cNvPr id="5" name="Content Placeholder 4"/>
          <p:cNvSpPr>
            <a:spLocks noGrp="1"/>
          </p:cNvSpPr>
          <p:nvPr>
            <p:ph idx="1"/>
          </p:nvPr>
        </p:nvSpPr>
        <p:spPr/>
        <p:txBody>
          <a:bodyPr>
            <a:normAutofit lnSpcReduction="10000"/>
          </a:bodyPr>
          <a:lstStyle/>
          <a:p>
            <a:r>
              <a:rPr lang="en-US" dirty="0"/>
              <a:t>Several of the available scoring programs offer pursuit race options that will pre-calculate start times</a:t>
            </a:r>
          </a:p>
          <a:p>
            <a:r>
              <a:rPr lang="en-US" dirty="0"/>
              <a:t>Set up your own spreadsheet </a:t>
            </a:r>
          </a:p>
          <a:p>
            <a:r>
              <a:rPr lang="en-US" dirty="0"/>
              <a:t>Can do in Time on Time but much easier in Time on Distance scoring</a:t>
            </a:r>
          </a:p>
          <a:p>
            <a:r>
              <a:rPr lang="en-US" dirty="0"/>
              <a:t>Use the “TIME” function in Excel with all references in </a:t>
            </a:r>
            <a:r>
              <a:rPr lang="en-US" dirty="0" err="1"/>
              <a:t>hh</a:t>
            </a:r>
            <a:r>
              <a:rPr lang="en-US" dirty="0"/>
              <a:t>, mm, </a:t>
            </a:r>
            <a:r>
              <a:rPr lang="en-US" dirty="0" err="1"/>
              <a:t>ss</a:t>
            </a:r>
            <a:r>
              <a:rPr lang="en-US" dirty="0"/>
              <a:t> functions to calculate start times</a:t>
            </a:r>
          </a:p>
          <a:p>
            <a:r>
              <a:rPr lang="en-US" dirty="0"/>
              <a:t>Expression for start time is: </a:t>
            </a:r>
          </a:p>
          <a:p>
            <a:pPr marL="457200" lvl="1" indent="0">
              <a:buNone/>
            </a:pPr>
            <a:r>
              <a:rPr lang="en-US" dirty="0"/>
              <a:t>First Start + (TIME(0,0,(reference rating – competitor rating)) x Distance)</a:t>
            </a:r>
          </a:p>
          <a:p>
            <a:endParaRPr lang="en-US" dirty="0"/>
          </a:p>
        </p:txBody>
      </p:sp>
    </p:spTree>
    <p:extLst>
      <p:ext uri="{BB962C8B-B14F-4D97-AF65-F5344CB8AC3E}">
        <p14:creationId xmlns:p14="http://schemas.microsoft.com/office/powerpoint/2010/main" val="234069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Mixed Format Races</a:t>
            </a:r>
          </a:p>
        </p:txBody>
      </p:sp>
      <p:sp>
        <p:nvSpPr>
          <p:cNvPr id="5" name="Content Placeholder 4"/>
          <p:cNvSpPr>
            <a:spLocks noGrp="1"/>
          </p:cNvSpPr>
          <p:nvPr>
            <p:ph idx="1"/>
          </p:nvPr>
        </p:nvSpPr>
        <p:spPr/>
        <p:txBody>
          <a:bodyPr/>
          <a:lstStyle/>
          <a:p>
            <a:r>
              <a:rPr lang="en-US" dirty="0"/>
              <a:t>Mix distance races with buoy/ drop mark races in multi-day events</a:t>
            </a:r>
          </a:p>
          <a:p>
            <a:r>
              <a:rPr lang="en-US" dirty="0"/>
              <a:t>Use the same starting line for both distance and drop mark races</a:t>
            </a:r>
          </a:p>
          <a:p>
            <a:r>
              <a:rPr lang="en-US" dirty="0"/>
              <a:t>Allow for drops or “lay days”, particularly in cruising classes</a:t>
            </a:r>
          </a:p>
        </p:txBody>
      </p:sp>
    </p:spTree>
    <p:extLst>
      <p:ext uri="{BB962C8B-B14F-4D97-AF65-F5344CB8AC3E}">
        <p14:creationId xmlns:p14="http://schemas.microsoft.com/office/powerpoint/2010/main" val="2279165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Have Fun!</a:t>
            </a:r>
          </a:p>
        </p:txBody>
      </p:sp>
      <p:sp>
        <p:nvSpPr>
          <p:cNvPr id="5" name="Content Placeholder 4"/>
          <p:cNvSpPr>
            <a:spLocks noGrp="1"/>
          </p:cNvSpPr>
          <p:nvPr>
            <p:ph idx="1"/>
          </p:nvPr>
        </p:nvSpPr>
        <p:spPr/>
        <p:txBody>
          <a:bodyPr/>
          <a:lstStyle/>
          <a:p>
            <a:r>
              <a:rPr lang="en-US" dirty="0"/>
              <a:t>The key to participation is to put the “fun factor” back into racing</a:t>
            </a:r>
          </a:p>
          <a:p>
            <a:r>
              <a:rPr lang="en-US" dirty="0"/>
              <a:t>New or varied formats</a:t>
            </a:r>
          </a:p>
          <a:p>
            <a:r>
              <a:rPr lang="en-US" dirty="0"/>
              <a:t>Emphasize sailing and destination, not who gets there first</a:t>
            </a:r>
          </a:p>
          <a:p>
            <a:r>
              <a:rPr lang="en-US" dirty="0"/>
              <a:t>Great parties</a:t>
            </a:r>
          </a:p>
          <a:p>
            <a:r>
              <a:rPr lang="en-US" dirty="0"/>
              <a:t>Increased </a:t>
            </a:r>
            <a:r>
              <a:rPr lang="en-US" dirty="0" err="1"/>
              <a:t>Comraderie</a:t>
            </a:r>
            <a:endParaRPr lang="en-US" dirty="0"/>
          </a:p>
          <a:p>
            <a:endParaRPr lang="en-US" dirty="0"/>
          </a:p>
        </p:txBody>
      </p:sp>
    </p:spTree>
    <p:extLst>
      <p:ext uri="{BB962C8B-B14F-4D97-AF65-F5344CB8AC3E}">
        <p14:creationId xmlns:p14="http://schemas.microsoft.com/office/powerpoint/2010/main" val="3196278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SUCCESSES!</a:t>
            </a:r>
          </a:p>
        </p:txBody>
      </p:sp>
      <p:sp>
        <p:nvSpPr>
          <p:cNvPr id="5" name="Content Placeholder 4"/>
          <p:cNvSpPr>
            <a:spLocks noGrp="1"/>
          </p:cNvSpPr>
          <p:nvPr>
            <p:ph idx="1"/>
          </p:nvPr>
        </p:nvSpPr>
        <p:spPr>
          <a:xfrm>
            <a:off x="628650" y="1539875"/>
            <a:ext cx="7886700" cy="4351338"/>
          </a:xfrm>
        </p:spPr>
        <p:txBody>
          <a:bodyPr>
            <a:normAutofit fontScale="92500" lnSpcReduction="10000"/>
          </a:bodyPr>
          <a:lstStyle/>
          <a:p>
            <a:r>
              <a:rPr lang="en-US" dirty="0"/>
              <a:t>Block Island Race Week, the NYYC Annual Regatta and the STC Fall Chesapeake Regatta have used mixed format very successfully with 2 to 4 days of buoy racing plus a distance buoy or “around the island race”</a:t>
            </a:r>
          </a:p>
          <a:p>
            <a:r>
              <a:rPr lang="en-US" dirty="0"/>
              <a:t>In 2013 and 2015, the Performance Cruiser classes at Block Island Race Week ran from the same start as the traditional W-L classes but only used the windward drop mark as their first mark and sailed a Government buoy course around Block Island Sound after that. This year, based on competitor feedback, the “Navigator” races at BIRW used pursuit starts with  “Lay Day” and met with high praise from the competitors. One race days allow time for beach going or sightseeing!</a:t>
            </a:r>
          </a:p>
          <a:p>
            <a:endParaRPr lang="en-US" dirty="0"/>
          </a:p>
        </p:txBody>
      </p:sp>
    </p:spTree>
    <p:extLst>
      <p:ext uri="{BB962C8B-B14F-4D97-AF65-F5344CB8AC3E}">
        <p14:creationId xmlns:p14="http://schemas.microsoft.com/office/powerpoint/2010/main" val="2084648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normAutofit/>
          </a:bodyPr>
          <a:lstStyle/>
          <a:p>
            <a:pPr algn="ctr"/>
            <a:r>
              <a:rPr lang="en-US" dirty="0">
                <a:latin typeface="+mn-lt"/>
              </a:rPr>
              <a:t>SUCCESSES(cont.)</a:t>
            </a:r>
          </a:p>
        </p:txBody>
      </p:sp>
      <p:sp>
        <p:nvSpPr>
          <p:cNvPr id="5" name="Content Placeholder 4"/>
          <p:cNvSpPr>
            <a:spLocks noGrp="1"/>
          </p:cNvSpPr>
          <p:nvPr>
            <p:ph idx="1"/>
          </p:nvPr>
        </p:nvSpPr>
        <p:spPr>
          <a:xfrm>
            <a:off x="628650" y="1360538"/>
            <a:ext cx="7886700" cy="4837690"/>
          </a:xfrm>
        </p:spPr>
        <p:txBody>
          <a:bodyPr>
            <a:noAutofit/>
          </a:bodyPr>
          <a:lstStyle/>
          <a:p>
            <a:r>
              <a:rPr lang="en-US" dirty="0"/>
              <a:t>The last two Annapolis to Newport races featured a “Performance Cruising” class – which is becoming the largest class and was split into two subclasses this year.  , </a:t>
            </a:r>
          </a:p>
          <a:p>
            <a:r>
              <a:rPr lang="en-US" dirty="0"/>
              <a:t>The FIGWI is the “granddaddy” of all pursuit racing and typically has nearly 300 entries</a:t>
            </a:r>
          </a:p>
          <a:p>
            <a:r>
              <a:rPr lang="en-US" dirty="0"/>
              <a:t>The HOT Rum Race in San Diego mixes Pursuit start, tricky tides and the overall mantra of “have fun racing and make friends afterwards” into the most successful race on the West Coast</a:t>
            </a:r>
          </a:p>
        </p:txBody>
      </p:sp>
    </p:spTree>
    <p:extLst>
      <p:ext uri="{BB962C8B-B14F-4D97-AF65-F5344CB8AC3E}">
        <p14:creationId xmlns:p14="http://schemas.microsoft.com/office/powerpoint/2010/main" val="244133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Introductions</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a:t>Bruce </a:t>
            </a:r>
            <a:r>
              <a:rPr lang="en-US" dirty="0" err="1"/>
              <a:t>Bingman</a:t>
            </a:r>
            <a:r>
              <a:rPr lang="en-US" dirty="0"/>
              <a:t> – National Race Officer &amp; Chair US Sailing PHRF Committee; PRO Blue Circle, STC Block Island Race Week and PRO Annapolis to Newport Race</a:t>
            </a:r>
          </a:p>
          <a:p>
            <a:pPr marL="0" indent="0">
              <a:buNone/>
            </a:pPr>
            <a:endParaRPr lang="en-US" dirty="0"/>
          </a:p>
          <a:p>
            <a:pPr marL="0" indent="0">
              <a:buNone/>
            </a:pPr>
            <a:r>
              <a:rPr lang="en-US" dirty="0"/>
              <a:t>Chris </a:t>
            </a:r>
            <a:r>
              <a:rPr lang="en-US" dirty="0" err="1"/>
              <a:t>Museler</a:t>
            </a:r>
            <a:r>
              <a:rPr lang="en-US" dirty="0"/>
              <a:t> – YRA Representative, Long Island, PRO The Archipelago Rally</a:t>
            </a:r>
          </a:p>
          <a:p>
            <a:pPr marL="0" indent="0">
              <a:buNone/>
            </a:pPr>
            <a:endParaRPr lang="en-US" dirty="0"/>
          </a:p>
          <a:p>
            <a:pPr marL="0" indent="0">
              <a:buNone/>
            </a:pPr>
            <a:r>
              <a:rPr lang="en-US" dirty="0"/>
              <a:t>Nathan </a:t>
            </a:r>
            <a:r>
              <a:rPr lang="en-US" dirty="0" err="1"/>
              <a:t>Titcomb</a:t>
            </a:r>
            <a:r>
              <a:rPr lang="en-US" dirty="0"/>
              <a:t> – Offshore Director, US Sailing</a:t>
            </a:r>
          </a:p>
          <a:p>
            <a:pPr marL="0" indent="0">
              <a:buNone/>
            </a:pPr>
            <a:endParaRPr lang="en-US" dirty="0"/>
          </a:p>
          <a:p>
            <a:pPr marL="0" indent="0">
              <a:buNone/>
            </a:pPr>
            <a:r>
              <a:rPr lang="en-US" sz="1400" dirty="0"/>
              <a:t>Special thanks to Jeff Johnson, Tom Duggan  and </a:t>
            </a:r>
            <a:r>
              <a:rPr lang="en-US" sz="1400" dirty="0" err="1"/>
              <a:t>Taran</a:t>
            </a:r>
            <a:r>
              <a:rPr lang="en-US" sz="1400" dirty="0"/>
              <a:t> Teague for sharing their experiences to improve the presentation</a:t>
            </a:r>
          </a:p>
        </p:txBody>
      </p:sp>
    </p:spTree>
    <p:extLst>
      <p:ext uri="{BB962C8B-B14F-4D97-AF65-F5344CB8AC3E}">
        <p14:creationId xmlns:p14="http://schemas.microsoft.com/office/powerpoint/2010/main" val="330139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723900" y="1304606"/>
            <a:ext cx="7791450" cy="3425824"/>
          </a:xfrm>
        </p:spPr>
        <p:txBody>
          <a:bodyPr/>
          <a:lstStyle/>
          <a:p>
            <a:pPr algn="ctr"/>
            <a:r>
              <a:rPr lang="en-US" dirty="0">
                <a:latin typeface="+mn-lt"/>
              </a:rPr>
              <a:t>Let’s look at a successful alternative format race in detail:</a:t>
            </a:r>
            <a:br>
              <a:rPr lang="en-US" dirty="0">
                <a:latin typeface="+mn-lt"/>
              </a:rPr>
            </a:br>
            <a:r>
              <a:rPr lang="en-US" dirty="0">
                <a:latin typeface="+mn-lt"/>
              </a:rPr>
              <a:t/>
            </a:r>
            <a:br>
              <a:rPr lang="en-US" dirty="0">
                <a:latin typeface="+mn-lt"/>
              </a:rPr>
            </a:br>
            <a:r>
              <a:rPr lang="en-US" dirty="0">
                <a:latin typeface="+mn-lt"/>
              </a:rPr>
              <a:t/>
            </a:r>
            <a:br>
              <a:rPr lang="en-US" dirty="0">
                <a:latin typeface="+mn-lt"/>
              </a:rPr>
            </a:br>
            <a:r>
              <a:rPr lang="en-US" dirty="0">
                <a:latin typeface="+mn-lt"/>
              </a:rPr>
              <a:t>The Archipelago Rally </a:t>
            </a:r>
          </a:p>
        </p:txBody>
      </p:sp>
      <p:sp>
        <p:nvSpPr>
          <p:cNvPr id="5" name="Content Placeholder 4"/>
          <p:cNvSpPr>
            <a:spLocks noGrp="1"/>
          </p:cNvSpPr>
          <p:nvPr>
            <p:ph idx="1"/>
          </p:nvPr>
        </p:nvSpPr>
        <p:spPr>
          <a:xfrm>
            <a:off x="628650" y="2971799"/>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46436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148872" y="1141237"/>
            <a:ext cx="7886700" cy="1325563"/>
          </a:xfrm>
        </p:spPr>
        <p:txBody>
          <a:bodyPr/>
          <a:lstStyle/>
          <a:p>
            <a:r>
              <a:rPr lang="en-US" b="1" dirty="0">
                <a:solidFill>
                  <a:srgbClr val="FF0000"/>
                </a:solidFill>
                <a:latin typeface="Chalkduster"/>
                <a:cs typeface="Chalkduster"/>
              </a:rPr>
              <a:t>The Archipelago Rally</a:t>
            </a:r>
            <a:r>
              <a:rPr lang="en-US" dirty="0">
                <a:latin typeface="Chalkduster"/>
                <a:cs typeface="Chalkduster"/>
              </a:rPr>
              <a:t/>
            </a:r>
            <a:br>
              <a:rPr lang="en-US" dirty="0">
                <a:latin typeface="Chalkduster"/>
                <a:cs typeface="Chalkduster"/>
              </a:rPr>
            </a:br>
            <a:r>
              <a:rPr lang="en-US" i="1" dirty="0"/>
              <a:t>Evolution-Format-Execution</a:t>
            </a:r>
          </a:p>
        </p:txBody>
      </p:sp>
      <p:pic>
        <p:nvPicPr>
          <p:cNvPr id="5" name="Picture 4" descr="RALLY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216" y="2361020"/>
            <a:ext cx="5108223" cy="3403354"/>
          </a:xfrm>
          <a:prstGeom prst="rect">
            <a:avLst/>
          </a:prstGeom>
        </p:spPr>
      </p:pic>
      <p:pic>
        <p:nvPicPr>
          <p:cNvPr id="6" name="Picture 5" descr="Screen Shot 2018-01-31 at 2.41.3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53" y="2389818"/>
            <a:ext cx="3020376" cy="1718144"/>
          </a:xfrm>
          <a:prstGeom prst="rect">
            <a:avLst/>
          </a:prstGeom>
        </p:spPr>
      </p:pic>
      <p:pic>
        <p:nvPicPr>
          <p:cNvPr id="7" name="Picture 6" descr="Screen Shot 2018-01-31 at 2.42.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70" y="4191001"/>
            <a:ext cx="2585219" cy="1872422"/>
          </a:xfrm>
          <a:prstGeom prst="rect">
            <a:avLst/>
          </a:prstGeom>
        </p:spPr>
      </p:pic>
    </p:spTree>
    <p:extLst>
      <p:ext uri="{BB962C8B-B14F-4D97-AF65-F5344CB8AC3E}">
        <p14:creationId xmlns:p14="http://schemas.microsoft.com/office/powerpoint/2010/main" val="1080652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148872" y="322792"/>
            <a:ext cx="7922684" cy="1017763"/>
          </a:xfrm>
        </p:spPr>
        <p:txBody>
          <a:bodyPr>
            <a:normAutofit/>
          </a:bodyPr>
          <a:lstStyle/>
          <a:p>
            <a:r>
              <a:rPr lang="en-US" sz="3600" b="1" dirty="0">
                <a:solidFill>
                  <a:schemeClr val="accent6">
                    <a:lumMod val="75000"/>
                  </a:schemeClr>
                </a:solidFill>
                <a:latin typeface="Chalkduster"/>
                <a:cs typeface="Chalkduster"/>
              </a:rPr>
              <a:t>PURSUIT STYLE</a:t>
            </a:r>
            <a:endParaRPr lang="en-US" sz="3600" i="1" dirty="0">
              <a:solidFill>
                <a:schemeClr val="accent6">
                  <a:lumMod val="75000"/>
                </a:schemeClr>
              </a:solidFill>
            </a:endParaRPr>
          </a:p>
        </p:txBody>
      </p:sp>
      <p:pic>
        <p:nvPicPr>
          <p:cNvPr id="3" name="Picture 2" descr="Screen Shot 2018-01-31 at 1.46.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7" y="2398698"/>
            <a:ext cx="6307667" cy="3272659"/>
          </a:xfrm>
          <a:prstGeom prst="rect">
            <a:avLst/>
          </a:prstGeom>
        </p:spPr>
      </p:pic>
      <p:sp>
        <p:nvSpPr>
          <p:cNvPr id="4" name="TextBox 3"/>
          <p:cNvSpPr txBox="1"/>
          <p:nvPr/>
        </p:nvSpPr>
        <p:spPr>
          <a:xfrm>
            <a:off x="4882444" y="4699000"/>
            <a:ext cx="2836333" cy="646331"/>
          </a:xfrm>
          <a:prstGeom prst="rect">
            <a:avLst/>
          </a:prstGeom>
          <a:noFill/>
        </p:spPr>
        <p:txBody>
          <a:bodyPr wrap="square" rtlCol="0">
            <a:spAutoFit/>
          </a:bodyPr>
          <a:lstStyle/>
          <a:p>
            <a:r>
              <a:rPr lang="en-US" dirty="0"/>
              <a:t>Early 1900s:</a:t>
            </a:r>
          </a:p>
          <a:p>
            <a:r>
              <a:rPr lang="en-US" dirty="0"/>
              <a:t>AUSSIE 18 Foot Skiffs</a:t>
            </a:r>
          </a:p>
        </p:txBody>
      </p:sp>
      <p:sp>
        <p:nvSpPr>
          <p:cNvPr id="6" name="Rectangle 5"/>
          <p:cNvSpPr/>
          <p:nvPr/>
        </p:nvSpPr>
        <p:spPr>
          <a:xfrm>
            <a:off x="860778" y="1976947"/>
            <a:ext cx="6731000" cy="461665"/>
          </a:xfrm>
          <a:prstGeom prst="rect">
            <a:avLst/>
          </a:prstGeom>
        </p:spPr>
        <p:txBody>
          <a:bodyPr wrap="square">
            <a:spAutoFit/>
          </a:bodyPr>
          <a:lstStyle/>
          <a:p>
            <a:r>
              <a:rPr lang="en-US" sz="2400" i="1" dirty="0"/>
              <a:t>“Took their Handicap at the beginning for the start.”</a:t>
            </a:r>
            <a:endParaRPr lang="en-US" sz="2400" dirty="0"/>
          </a:p>
        </p:txBody>
      </p:sp>
    </p:spTree>
    <p:extLst>
      <p:ext uri="{BB962C8B-B14F-4D97-AF65-F5344CB8AC3E}">
        <p14:creationId xmlns:p14="http://schemas.microsoft.com/office/powerpoint/2010/main" val="3968086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0" y="576793"/>
            <a:ext cx="9108017" cy="1325563"/>
          </a:xfrm>
        </p:spPr>
        <p:txBody>
          <a:bodyPr>
            <a:normAutofit/>
          </a:bodyPr>
          <a:lstStyle/>
          <a:p>
            <a:r>
              <a:rPr lang="en-US" sz="3600" b="1" dirty="0">
                <a:solidFill>
                  <a:schemeClr val="accent6">
                    <a:lumMod val="75000"/>
                  </a:schemeClr>
                </a:solidFill>
                <a:latin typeface="Chalkduster"/>
                <a:cs typeface="Chalkduster"/>
              </a:rPr>
              <a:t>Addictive Work in Progress</a:t>
            </a:r>
            <a:r>
              <a:rPr lang="en-US" sz="3600" dirty="0">
                <a:latin typeface="Chalkduster"/>
                <a:cs typeface="Chalkduster"/>
              </a:rPr>
              <a:t/>
            </a:r>
            <a:br>
              <a:rPr lang="en-US" sz="3600" dirty="0">
                <a:latin typeface="Chalkduster"/>
                <a:cs typeface="Chalkduster"/>
              </a:rPr>
            </a:br>
            <a:r>
              <a:rPr lang="en-US" sz="3600" i="1" dirty="0">
                <a:latin typeface="+mn-lt"/>
                <a:cs typeface="Chalkduster"/>
              </a:rPr>
              <a:t>Collaborative versus Competitive</a:t>
            </a:r>
            <a:endParaRPr lang="en-US" sz="3600" i="1" dirty="0">
              <a:latin typeface="+mn-lt"/>
            </a:endParaRPr>
          </a:p>
        </p:txBody>
      </p:sp>
      <p:sp>
        <p:nvSpPr>
          <p:cNvPr id="4" name="Rectangle 3"/>
          <p:cNvSpPr/>
          <p:nvPr/>
        </p:nvSpPr>
        <p:spPr>
          <a:xfrm>
            <a:off x="2145751" y="5036444"/>
            <a:ext cx="5011320" cy="461665"/>
          </a:xfrm>
          <a:prstGeom prst="rect">
            <a:avLst/>
          </a:prstGeom>
        </p:spPr>
        <p:txBody>
          <a:bodyPr wrap="none">
            <a:spAutoFit/>
          </a:bodyPr>
          <a:lstStyle/>
          <a:p>
            <a:r>
              <a:rPr lang="en-US" sz="2400" i="1" dirty="0"/>
              <a:t>“Come as you are and we’ll fit you in.”  </a:t>
            </a:r>
            <a:endParaRPr lang="en-US" sz="2400" dirty="0"/>
          </a:p>
        </p:txBody>
      </p:sp>
      <p:pic>
        <p:nvPicPr>
          <p:cNvPr id="5" name="Picture 4" descr="RALLY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1500"/>
            <a:ext cx="4394827" cy="2928055"/>
          </a:xfrm>
          <a:prstGeom prst="rect">
            <a:avLst/>
          </a:prstGeom>
        </p:spPr>
      </p:pic>
      <p:pic>
        <p:nvPicPr>
          <p:cNvPr id="6" name="Picture 5" descr="RALLY_0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443" y="1860547"/>
            <a:ext cx="4402667" cy="2933278"/>
          </a:xfrm>
          <a:prstGeom prst="rect">
            <a:avLst/>
          </a:prstGeom>
        </p:spPr>
      </p:pic>
    </p:spTree>
    <p:extLst>
      <p:ext uri="{BB962C8B-B14F-4D97-AF65-F5344CB8AC3E}">
        <p14:creationId xmlns:p14="http://schemas.microsoft.com/office/powerpoint/2010/main" val="2238111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RALLY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550" y="2017889"/>
            <a:ext cx="6188368" cy="4123002"/>
          </a:xfrm>
          <a:prstGeom prst="rect">
            <a:avLst/>
          </a:prstGeom>
        </p:spPr>
      </p:pic>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148872" y="0"/>
            <a:ext cx="7886700" cy="1325563"/>
          </a:xfrm>
        </p:spPr>
        <p:txBody>
          <a:bodyPr>
            <a:normAutofit/>
          </a:bodyPr>
          <a:lstStyle/>
          <a:p>
            <a:r>
              <a:rPr lang="en-US" sz="3600" b="1" dirty="0">
                <a:solidFill>
                  <a:srgbClr val="548235"/>
                </a:solidFill>
                <a:latin typeface="Chalkduster"/>
                <a:cs typeface="Chalkduster"/>
              </a:rPr>
              <a:t>HOW it works!</a:t>
            </a:r>
            <a:endParaRPr lang="en-US" sz="3600" i="1" dirty="0">
              <a:solidFill>
                <a:srgbClr val="548235"/>
              </a:solidFill>
            </a:endParaRPr>
          </a:p>
        </p:txBody>
      </p:sp>
      <p:sp>
        <p:nvSpPr>
          <p:cNvPr id="4" name="Rectangle 3"/>
          <p:cNvSpPr/>
          <p:nvPr/>
        </p:nvSpPr>
        <p:spPr>
          <a:xfrm>
            <a:off x="1876780" y="1183059"/>
            <a:ext cx="5531556" cy="2246769"/>
          </a:xfrm>
          <a:prstGeom prst="rect">
            <a:avLst/>
          </a:prstGeom>
        </p:spPr>
        <p:txBody>
          <a:bodyPr wrap="square">
            <a:spAutoFit/>
          </a:bodyPr>
          <a:lstStyle/>
          <a:p>
            <a:r>
              <a:rPr lang="en-US" sz="2800" i="1" dirty="0"/>
              <a:t>- No entry fee</a:t>
            </a:r>
            <a:endParaRPr lang="en-US" sz="2800" dirty="0"/>
          </a:p>
          <a:p>
            <a:r>
              <a:rPr lang="en-US" sz="2800" i="1" dirty="0"/>
              <a:t>- Volunteered food</a:t>
            </a:r>
            <a:endParaRPr lang="en-US" sz="2800" dirty="0"/>
          </a:p>
          <a:p>
            <a:r>
              <a:rPr lang="en-US" sz="2800" i="1" dirty="0"/>
              <a:t>- E-</a:t>
            </a:r>
            <a:r>
              <a:rPr lang="en-US" sz="2800" i="1" dirty="0" err="1"/>
              <a:t>vite</a:t>
            </a:r>
            <a:endParaRPr lang="en-US" sz="2800" dirty="0"/>
          </a:p>
          <a:p>
            <a:r>
              <a:rPr lang="en-US" sz="2800" i="1" dirty="0"/>
              <a:t>- Portsmouth Yardstick modified</a:t>
            </a:r>
            <a:endParaRPr lang="en-US" sz="2800" dirty="0"/>
          </a:p>
          <a:p>
            <a:r>
              <a:rPr lang="en-US" sz="2800" i="1" dirty="0"/>
              <a:t>- Adventure and Team Work</a:t>
            </a:r>
            <a:r>
              <a:rPr lang="en-US" sz="2800" dirty="0"/>
              <a:t> </a:t>
            </a:r>
          </a:p>
        </p:txBody>
      </p:sp>
      <p:pic>
        <p:nvPicPr>
          <p:cNvPr id="6" name="Picture 5" descr="Screen Shot 2018-01-31 at 2.29.06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579" y="254001"/>
            <a:ext cx="4180421" cy="2275135"/>
          </a:xfrm>
          <a:prstGeom prst="rect">
            <a:avLst/>
          </a:prstGeom>
        </p:spPr>
      </p:pic>
      <p:sp>
        <p:nvSpPr>
          <p:cNvPr id="7" name="TextBox 6"/>
          <p:cNvSpPr txBox="1"/>
          <p:nvPr/>
        </p:nvSpPr>
        <p:spPr>
          <a:xfrm>
            <a:off x="6731000" y="2060222"/>
            <a:ext cx="3090333" cy="369332"/>
          </a:xfrm>
          <a:prstGeom prst="rect">
            <a:avLst/>
          </a:prstGeom>
          <a:noFill/>
        </p:spPr>
        <p:txBody>
          <a:bodyPr wrap="square" rtlCol="0">
            <a:spAutoFit/>
          </a:bodyPr>
          <a:lstStyle/>
          <a:p>
            <a:r>
              <a:rPr lang="en-US" dirty="0"/>
              <a:t>Multi-year RACE DATA</a:t>
            </a:r>
          </a:p>
        </p:txBody>
      </p:sp>
    </p:spTree>
    <p:extLst>
      <p:ext uri="{BB962C8B-B14F-4D97-AF65-F5344CB8AC3E}">
        <p14:creationId xmlns:p14="http://schemas.microsoft.com/office/powerpoint/2010/main" val="122235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RALLY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154" y="2670271"/>
            <a:ext cx="5212846" cy="3473060"/>
          </a:xfrm>
          <a:prstGeom prst="rect">
            <a:avLst/>
          </a:prstGeom>
        </p:spPr>
      </p:pic>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0" y="3514575"/>
            <a:ext cx="4024961" cy="1325563"/>
          </a:xfrm>
        </p:spPr>
        <p:txBody>
          <a:bodyPr>
            <a:normAutofit/>
          </a:bodyPr>
          <a:lstStyle/>
          <a:p>
            <a:r>
              <a:rPr lang="en-US" sz="3600" b="1" dirty="0">
                <a:solidFill>
                  <a:srgbClr val="548235"/>
                </a:solidFill>
                <a:latin typeface="Chalkduster"/>
                <a:cs typeface="Chalkduster"/>
              </a:rPr>
              <a:t>RALLY RECIPE</a:t>
            </a:r>
            <a:r>
              <a:rPr lang="en-US" sz="3600" dirty="0">
                <a:latin typeface="Chalkduster"/>
                <a:cs typeface="Chalkduster"/>
              </a:rPr>
              <a:t/>
            </a:r>
            <a:br>
              <a:rPr lang="en-US" sz="3600" dirty="0">
                <a:latin typeface="Chalkduster"/>
                <a:cs typeface="Chalkduster"/>
              </a:rPr>
            </a:br>
            <a:r>
              <a:rPr lang="en-US" sz="3600" i="1" dirty="0"/>
              <a:t>Design for success</a:t>
            </a:r>
          </a:p>
        </p:txBody>
      </p:sp>
      <p:sp>
        <p:nvSpPr>
          <p:cNvPr id="4" name="Rectangle 3"/>
          <p:cNvSpPr/>
          <p:nvPr/>
        </p:nvSpPr>
        <p:spPr>
          <a:xfrm>
            <a:off x="3853947" y="621165"/>
            <a:ext cx="6448778" cy="1938992"/>
          </a:xfrm>
          <a:prstGeom prst="rect">
            <a:avLst/>
          </a:prstGeom>
        </p:spPr>
        <p:txBody>
          <a:bodyPr wrap="square">
            <a:spAutoFit/>
          </a:bodyPr>
          <a:lstStyle/>
          <a:p>
            <a:r>
              <a:rPr lang="en-US" sz="2400" i="1" dirty="0"/>
              <a:t>- 1.5-hour race or less for slowest boats</a:t>
            </a:r>
            <a:endParaRPr lang="en-US" sz="2400" dirty="0"/>
          </a:p>
          <a:p>
            <a:r>
              <a:rPr lang="en-US" sz="2400" i="1" dirty="0"/>
              <a:t>- LOTS of time to rig</a:t>
            </a:r>
            <a:endParaRPr lang="en-US" sz="2400" dirty="0"/>
          </a:p>
          <a:p>
            <a:r>
              <a:rPr lang="en-US" sz="2400" i="1" dirty="0"/>
              <a:t>- </a:t>
            </a:r>
            <a:r>
              <a:rPr lang="en-US" sz="2400" i="1" dirty="0" err="1"/>
              <a:t>Reachy</a:t>
            </a:r>
            <a:r>
              <a:rPr lang="en-US" sz="2400" i="1" dirty="0"/>
              <a:t> Course</a:t>
            </a:r>
            <a:endParaRPr lang="en-US" sz="2400" dirty="0"/>
          </a:p>
          <a:p>
            <a:r>
              <a:rPr lang="en-US" sz="2400" i="1" dirty="0"/>
              <a:t>- Add time to </a:t>
            </a:r>
            <a:r>
              <a:rPr lang="en-US" sz="2400" i="1" dirty="0" err="1"/>
              <a:t>ralliers</a:t>
            </a:r>
            <a:r>
              <a:rPr lang="en-US" sz="2400" i="1" dirty="0"/>
              <a:t> who crush the fleet </a:t>
            </a:r>
          </a:p>
          <a:p>
            <a:r>
              <a:rPr lang="en-US" sz="2400" i="1" dirty="0"/>
              <a:t>- Make PARTY longer than RACE</a:t>
            </a:r>
            <a:endParaRPr lang="en-US" sz="2400" dirty="0"/>
          </a:p>
        </p:txBody>
      </p:sp>
      <p:pic>
        <p:nvPicPr>
          <p:cNvPr id="6" name="Picture 5" descr="Screen Shot 2018-01-31 at 2.46.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579964"/>
            <a:ext cx="2773286" cy="2736144"/>
          </a:xfrm>
          <a:prstGeom prst="rect">
            <a:avLst/>
          </a:prstGeom>
        </p:spPr>
      </p:pic>
    </p:spTree>
    <p:extLst>
      <p:ext uri="{BB962C8B-B14F-4D97-AF65-F5344CB8AC3E}">
        <p14:creationId xmlns:p14="http://schemas.microsoft.com/office/powerpoint/2010/main" val="30014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727428" y="308681"/>
            <a:ext cx="7886700" cy="1325563"/>
          </a:xfrm>
        </p:spPr>
        <p:txBody>
          <a:bodyPr>
            <a:normAutofit/>
          </a:bodyPr>
          <a:lstStyle/>
          <a:p>
            <a:r>
              <a:rPr lang="en-US" sz="3600" b="1" dirty="0">
                <a:solidFill>
                  <a:srgbClr val="548235"/>
                </a:solidFill>
                <a:latin typeface="Chalkduster"/>
                <a:cs typeface="Chalkduster"/>
              </a:rPr>
              <a:t>Social Responsibility</a:t>
            </a:r>
            <a:endParaRPr lang="en-US" sz="3600" i="1" dirty="0">
              <a:solidFill>
                <a:srgbClr val="548235"/>
              </a:solidFill>
            </a:endParaRPr>
          </a:p>
        </p:txBody>
      </p:sp>
      <p:sp>
        <p:nvSpPr>
          <p:cNvPr id="4" name="Rectangle 3"/>
          <p:cNvSpPr/>
          <p:nvPr/>
        </p:nvSpPr>
        <p:spPr>
          <a:xfrm>
            <a:off x="1171222" y="1401003"/>
            <a:ext cx="7253112" cy="461665"/>
          </a:xfrm>
          <a:prstGeom prst="rect">
            <a:avLst/>
          </a:prstGeom>
        </p:spPr>
        <p:txBody>
          <a:bodyPr wrap="square">
            <a:spAutoFit/>
          </a:bodyPr>
          <a:lstStyle/>
          <a:p>
            <a:r>
              <a:rPr lang="en-US" sz="2400" i="1" dirty="0"/>
              <a:t>“Use your Platform to Help others and Raise Awareness.”</a:t>
            </a:r>
            <a:endParaRPr lang="en-US" sz="2400" dirty="0"/>
          </a:p>
        </p:txBody>
      </p:sp>
      <p:pic>
        <p:nvPicPr>
          <p:cNvPr id="5" name="Picture 4" descr="RALLY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7900" y="2730500"/>
            <a:ext cx="5188656" cy="3456943"/>
          </a:xfrm>
          <a:prstGeom prst="rect">
            <a:avLst/>
          </a:prstGeom>
        </p:spPr>
      </p:pic>
      <p:sp>
        <p:nvSpPr>
          <p:cNvPr id="6" name="TextBox 5"/>
          <p:cNvSpPr txBox="1"/>
          <p:nvPr/>
        </p:nvSpPr>
        <p:spPr>
          <a:xfrm>
            <a:off x="6829779" y="2709332"/>
            <a:ext cx="1876778" cy="738664"/>
          </a:xfrm>
          <a:prstGeom prst="rect">
            <a:avLst/>
          </a:prstGeom>
          <a:noFill/>
        </p:spPr>
        <p:txBody>
          <a:bodyPr wrap="square" rtlCol="0">
            <a:spAutoFit/>
          </a:bodyPr>
          <a:lstStyle/>
          <a:p>
            <a:r>
              <a:rPr lang="en-US" dirty="0"/>
              <a:t>JULIUS from</a:t>
            </a:r>
          </a:p>
          <a:p>
            <a:r>
              <a:rPr lang="en-US" sz="2400" i="1" dirty="0">
                <a:solidFill>
                  <a:srgbClr val="69B727"/>
                </a:solidFill>
              </a:rPr>
              <a:t>Food4Good</a:t>
            </a:r>
          </a:p>
        </p:txBody>
      </p:sp>
      <p:pic>
        <p:nvPicPr>
          <p:cNvPr id="7" name="Picture 6" descr="Screen Shot 2018-01-31 at 2.24.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88" y="2158516"/>
            <a:ext cx="2486468" cy="3923372"/>
          </a:xfrm>
          <a:prstGeom prst="rect">
            <a:avLst/>
          </a:prstGeom>
        </p:spPr>
      </p:pic>
    </p:spTree>
    <p:extLst>
      <p:ext uri="{BB962C8B-B14F-4D97-AF65-F5344CB8AC3E}">
        <p14:creationId xmlns:p14="http://schemas.microsoft.com/office/powerpoint/2010/main" val="1366176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RALLY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01" y="599724"/>
            <a:ext cx="7897988" cy="5262036"/>
          </a:xfrm>
          <a:prstGeom prst="rect">
            <a:avLst/>
          </a:prstGeom>
        </p:spPr>
      </p:pic>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a:xfrm>
            <a:off x="713316" y="1917348"/>
            <a:ext cx="7886700" cy="1325563"/>
          </a:xfrm>
        </p:spPr>
        <p:txBody>
          <a:bodyPr/>
          <a:lstStyle/>
          <a:p>
            <a:r>
              <a:rPr lang="en-US" b="1" dirty="0">
                <a:solidFill>
                  <a:srgbClr val="E6DD1E"/>
                </a:solidFill>
                <a:latin typeface="Chalkduster"/>
                <a:cs typeface="Chalkduster"/>
              </a:rPr>
              <a:t>RALLY ON!</a:t>
            </a:r>
            <a:endParaRPr lang="en-US" i="1" dirty="0">
              <a:solidFill>
                <a:srgbClr val="E6DD1E"/>
              </a:solidFill>
            </a:endParaRPr>
          </a:p>
        </p:txBody>
      </p:sp>
      <p:sp>
        <p:nvSpPr>
          <p:cNvPr id="4" name="TextBox 3"/>
          <p:cNvSpPr txBox="1"/>
          <p:nvPr/>
        </p:nvSpPr>
        <p:spPr>
          <a:xfrm>
            <a:off x="239887" y="5757334"/>
            <a:ext cx="8904113" cy="461665"/>
          </a:xfrm>
          <a:prstGeom prst="rect">
            <a:avLst/>
          </a:prstGeom>
          <a:noFill/>
        </p:spPr>
        <p:txBody>
          <a:bodyPr wrap="square" rtlCol="0">
            <a:spAutoFit/>
          </a:bodyPr>
          <a:lstStyle/>
          <a:p>
            <a:r>
              <a:rPr lang="en-US" dirty="0"/>
              <a:t>NOTE: All images from 2017 Archipelago Rally at </a:t>
            </a:r>
            <a:r>
              <a:rPr lang="en-US" dirty="0" err="1"/>
              <a:t>Wickford</a:t>
            </a:r>
            <a:r>
              <a:rPr lang="en-US" dirty="0"/>
              <a:t> YC </a:t>
            </a:r>
            <a:r>
              <a:rPr lang="en-US" sz="2400" b="1" dirty="0">
                <a:solidFill>
                  <a:srgbClr val="008000"/>
                </a:solidFill>
              </a:rPr>
              <a:t>by Rufus Van </a:t>
            </a:r>
            <a:r>
              <a:rPr lang="en-US" sz="2400" b="1" dirty="0" err="1">
                <a:solidFill>
                  <a:srgbClr val="008000"/>
                </a:solidFill>
              </a:rPr>
              <a:t>Gruissen</a:t>
            </a:r>
            <a:endParaRPr lang="en-US" sz="2400" b="1" dirty="0">
              <a:solidFill>
                <a:srgbClr val="008000"/>
              </a:solidFill>
            </a:endParaRPr>
          </a:p>
        </p:txBody>
      </p:sp>
    </p:spTree>
    <p:extLst>
      <p:ext uri="{BB962C8B-B14F-4D97-AF65-F5344CB8AC3E}">
        <p14:creationId xmlns:p14="http://schemas.microsoft.com/office/powerpoint/2010/main" val="4207076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normAutofit/>
          </a:bodyPr>
          <a:lstStyle/>
          <a:p>
            <a:pPr algn="ctr"/>
            <a:r>
              <a:rPr lang="en-US" dirty="0">
                <a:latin typeface="+mn-lt"/>
              </a:rPr>
              <a:t>LET’S GO SAILING!</a:t>
            </a:r>
            <a:br>
              <a:rPr lang="en-US" dirty="0">
                <a:latin typeface="+mn-lt"/>
              </a:rPr>
            </a:br>
            <a:r>
              <a:rPr lang="en-US" sz="2800" dirty="0">
                <a:latin typeface="+mn-lt"/>
              </a:rPr>
              <a:t>ANNAPOLIS – NEWPORT START</a:t>
            </a:r>
            <a:endParaRPr lang="en-US" dirty="0">
              <a:latin typeface="+mn-lt"/>
            </a:endParaRPr>
          </a:p>
        </p:txBody>
      </p:sp>
      <p:pic>
        <p:nvPicPr>
          <p:cNvPr id="4" name="Content Placeholder 3">
            <a:extLst>
              <a:ext uri="{FF2B5EF4-FFF2-40B4-BE49-F238E27FC236}">
                <a16:creationId xmlns:a16="http://schemas.microsoft.com/office/drawing/2014/main" xmlns="" id="{69DF588C-3C13-47F3-9872-EE22A51721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7006" y="2101244"/>
            <a:ext cx="5547804" cy="3691137"/>
          </a:xfrm>
        </p:spPr>
      </p:pic>
    </p:spTree>
    <p:extLst>
      <p:ext uri="{BB962C8B-B14F-4D97-AF65-F5344CB8AC3E}">
        <p14:creationId xmlns:p14="http://schemas.microsoft.com/office/powerpoint/2010/main" val="1213632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normAutofit/>
          </a:bodyPr>
          <a:lstStyle/>
          <a:p>
            <a:pPr algn="ctr"/>
            <a:r>
              <a:rPr lang="en-US" sz="2800" dirty="0">
                <a:latin typeface="+mn-lt"/>
              </a:rPr>
              <a:t>Downwind Point to- Point start</a:t>
            </a:r>
          </a:p>
        </p:txBody>
      </p:sp>
      <p:pic>
        <p:nvPicPr>
          <p:cNvPr id="7" name="Content Placeholder 6">
            <a:extLst>
              <a:ext uri="{FF2B5EF4-FFF2-40B4-BE49-F238E27FC236}">
                <a16:creationId xmlns:a16="http://schemas.microsoft.com/office/drawing/2014/main" xmlns="" id="{B881554B-1D90-49E6-889C-18F2F84489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 b="8865"/>
          <a:stretch/>
        </p:blipFill>
        <p:spPr>
          <a:xfrm>
            <a:off x="1484273" y="1956160"/>
            <a:ext cx="6175453" cy="3749040"/>
          </a:xfrm>
        </p:spPr>
      </p:pic>
    </p:spTree>
    <p:extLst>
      <p:ext uri="{BB962C8B-B14F-4D97-AF65-F5344CB8AC3E}">
        <p14:creationId xmlns:p14="http://schemas.microsoft.com/office/powerpoint/2010/main" val="61512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The Old Days</a:t>
            </a:r>
          </a:p>
        </p:txBody>
      </p:sp>
      <p:pic>
        <p:nvPicPr>
          <p:cNvPr id="4" name="Content Placeholder 3" descr="April 2005 07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74981" y="1594715"/>
            <a:ext cx="5265401" cy="394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61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Leaving the Great Salt Pond at Block Island</a:t>
            </a:r>
          </a:p>
        </p:txBody>
      </p:sp>
      <p:pic>
        <p:nvPicPr>
          <p:cNvPr id="12" name="Content Placeholder 11">
            <a:extLst>
              <a:ext uri="{FF2B5EF4-FFF2-40B4-BE49-F238E27FC236}">
                <a16:creationId xmlns:a16="http://schemas.microsoft.com/office/drawing/2014/main" xmlns="" id="{ACA260B8-CFF7-4F20-A339-96EF7AC5FA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23112"/>
            <a:ext cx="5208799" cy="3946060"/>
          </a:xfrm>
        </p:spPr>
      </p:pic>
    </p:spTree>
    <p:extLst>
      <p:ext uri="{BB962C8B-B14F-4D97-AF65-F5344CB8AC3E}">
        <p14:creationId xmlns:p14="http://schemas.microsoft.com/office/powerpoint/2010/main" val="1506239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37E32-1E20-4F9B-8B61-1F9D51A9CB90}"/>
              </a:ext>
            </a:extLst>
          </p:cNvPr>
          <p:cNvSpPr>
            <a:spLocks noGrp="1"/>
          </p:cNvSpPr>
          <p:nvPr>
            <p:ph type="ctrTitle"/>
          </p:nvPr>
        </p:nvSpPr>
        <p:spPr>
          <a:xfrm>
            <a:off x="436970" y="485523"/>
            <a:ext cx="8005046" cy="4580092"/>
          </a:xfrm>
        </p:spPr>
        <p:txBody>
          <a:bodyPr>
            <a:noAutofit/>
          </a:bodyPr>
          <a:lstStyle/>
          <a:p>
            <a:r>
              <a:rPr lang="en-US" sz="4800" b="1" dirty="0">
                <a:solidFill>
                  <a:schemeClr val="bg2"/>
                </a:solidFill>
              </a:rPr>
              <a:t>Your Opinion Matters</a:t>
            </a:r>
            <a:r>
              <a:rPr lang="en-US" sz="4000" dirty="0">
                <a:solidFill>
                  <a:schemeClr val="bg2"/>
                </a:solidFill>
              </a:rPr>
              <a:t/>
            </a:r>
            <a:br>
              <a:rPr lang="en-US" sz="4000" dirty="0">
                <a:solidFill>
                  <a:schemeClr val="bg2"/>
                </a:solidFill>
              </a:rPr>
            </a:br>
            <a:r>
              <a:rPr lang="en-US" sz="4000" dirty="0">
                <a:solidFill>
                  <a:schemeClr val="bg2"/>
                </a:solidFill>
              </a:rPr>
              <a:t/>
            </a:r>
            <a:br>
              <a:rPr lang="en-US" sz="4000" dirty="0">
                <a:solidFill>
                  <a:schemeClr val="bg2"/>
                </a:solidFill>
              </a:rPr>
            </a:br>
            <a:r>
              <a:rPr lang="en-US" sz="3200" dirty="0">
                <a:solidFill>
                  <a:schemeClr val="bg2"/>
                </a:solidFill>
              </a:rPr>
              <a:t>Please open the </a:t>
            </a:r>
            <a:r>
              <a:rPr lang="en-US" sz="3200" b="1" dirty="0">
                <a:solidFill>
                  <a:schemeClr val="accent2">
                    <a:lumMod val="60000"/>
                    <a:lumOff val="40000"/>
                  </a:schemeClr>
                </a:solidFill>
              </a:rPr>
              <a:t>Sailing Leadership Forum app </a:t>
            </a:r>
            <a:r>
              <a:rPr lang="en-US" sz="3200" dirty="0">
                <a:solidFill>
                  <a:schemeClr val="bg2"/>
                </a:solidFill>
              </a:rPr>
              <a:t>and complete the </a:t>
            </a:r>
            <a:r>
              <a:rPr lang="en-US" sz="3200" b="1" dirty="0">
                <a:solidFill>
                  <a:schemeClr val="accent2">
                    <a:lumMod val="60000"/>
                    <a:lumOff val="40000"/>
                  </a:schemeClr>
                </a:solidFill>
              </a:rPr>
              <a:t>session survey </a:t>
            </a:r>
            <a:r>
              <a:rPr lang="en-US" sz="3200" dirty="0">
                <a:solidFill>
                  <a:schemeClr val="bg2"/>
                </a:solidFill>
              </a:rPr>
              <a:t>found in the </a:t>
            </a:r>
            <a:r>
              <a:rPr lang="en-US" sz="3200" b="1" dirty="0">
                <a:solidFill>
                  <a:schemeClr val="accent2">
                    <a:lumMod val="60000"/>
                    <a:lumOff val="40000"/>
                  </a:schemeClr>
                </a:solidFill>
              </a:rPr>
              <a:t>menu bar </a:t>
            </a:r>
            <a:r>
              <a:rPr lang="en-US" sz="3200" b="1" dirty="0">
                <a:solidFill>
                  <a:schemeClr val="bg2"/>
                </a:solidFill>
              </a:rPr>
              <a:t>for a chance to win a </a:t>
            </a:r>
            <a:r>
              <a:rPr lang="en-US" sz="3200" b="1" dirty="0">
                <a:solidFill>
                  <a:schemeClr val="accent2">
                    <a:lumMod val="60000"/>
                    <a:lumOff val="40000"/>
                  </a:schemeClr>
                </a:solidFill>
              </a:rPr>
              <a:t>free drink ticket</a:t>
            </a:r>
            <a:r>
              <a:rPr lang="en-US" sz="3200" b="1" dirty="0">
                <a:solidFill>
                  <a:schemeClr val="bg2"/>
                </a:solidFill>
              </a:rPr>
              <a:t>!</a:t>
            </a:r>
            <a:r>
              <a:rPr lang="en-US" sz="4000" dirty="0">
                <a:solidFill>
                  <a:schemeClr val="bg2"/>
                </a:solidFill>
              </a:rPr>
              <a:t/>
            </a:r>
            <a:br>
              <a:rPr lang="en-US" sz="4000" dirty="0">
                <a:solidFill>
                  <a:schemeClr val="bg2"/>
                </a:solidFill>
              </a:rPr>
            </a:br>
            <a:r>
              <a:rPr lang="en-US" sz="4000" dirty="0">
                <a:solidFill>
                  <a:schemeClr val="bg2"/>
                </a:solidFill>
              </a:rPr>
              <a:t/>
            </a:r>
            <a:br>
              <a:rPr lang="en-US" sz="4000" dirty="0">
                <a:solidFill>
                  <a:schemeClr val="bg2"/>
                </a:solidFill>
              </a:rPr>
            </a:br>
            <a:r>
              <a:rPr lang="en-US" sz="4000" i="1" dirty="0">
                <a:solidFill>
                  <a:schemeClr val="bg2"/>
                </a:solidFill>
              </a:rPr>
              <a:t>Thank you for attending this session</a:t>
            </a:r>
            <a:endParaRPr lang="en-US" sz="4000" dirty="0">
              <a:solidFill>
                <a:schemeClr val="bg1"/>
              </a:solidFill>
              <a:latin typeface="+mn-lt"/>
            </a:endParaRPr>
          </a:p>
        </p:txBody>
      </p:sp>
    </p:spTree>
    <p:extLst>
      <p:ext uri="{BB962C8B-B14F-4D97-AF65-F5344CB8AC3E}">
        <p14:creationId xmlns:p14="http://schemas.microsoft.com/office/powerpoint/2010/main" val="2905518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t>Fast Forward 100 Years!</a:t>
            </a:r>
            <a:endParaRPr lang="en-US" dirty="0">
              <a:latin typeface="+mn-l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0327" y="1717603"/>
            <a:ext cx="5330056" cy="399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652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No More Windward-Leeward!</a:t>
            </a:r>
          </a:p>
        </p:txBody>
      </p:sp>
      <p:sp>
        <p:nvSpPr>
          <p:cNvPr id="5" name="Content Placeholder 4"/>
          <p:cNvSpPr>
            <a:spLocks noGrp="1"/>
          </p:cNvSpPr>
          <p:nvPr>
            <p:ph idx="1"/>
          </p:nvPr>
        </p:nvSpPr>
        <p:spPr/>
        <p:txBody>
          <a:bodyPr/>
          <a:lstStyle/>
          <a:p>
            <a:r>
              <a:rPr lang="en-US" dirty="0"/>
              <a:t>Racing participation is dropping in almost every venue – except:</a:t>
            </a:r>
          </a:p>
          <a:p>
            <a:pPr lvl="1"/>
            <a:r>
              <a:rPr lang="en-US" dirty="0"/>
              <a:t>Casual Wednesday nights around Government buoys</a:t>
            </a:r>
          </a:p>
          <a:p>
            <a:pPr lvl="1"/>
            <a:r>
              <a:rPr lang="en-US" dirty="0"/>
              <a:t>Pursuit racing catering to newcomers and cruisers</a:t>
            </a:r>
          </a:p>
          <a:p>
            <a:pPr lvl="1"/>
            <a:r>
              <a:rPr lang="en-US" dirty="0"/>
              <a:t>Non-traditional Windward-Leeward courses</a:t>
            </a:r>
          </a:p>
          <a:p>
            <a:pPr lvl="1"/>
            <a:r>
              <a:rPr lang="en-US" dirty="0"/>
              <a:t>Point to Point destination racing</a:t>
            </a:r>
          </a:p>
          <a:p>
            <a:r>
              <a:rPr lang="en-US" dirty="0"/>
              <a:t>Looking around the boatyards there are an increasing number of “Performance Cruisers” replacing traditional racing boats</a:t>
            </a:r>
          </a:p>
          <a:p>
            <a:r>
              <a:rPr lang="en-US" dirty="0"/>
              <a:t>Sailors are telling us with their feet what they want!</a:t>
            </a:r>
          </a:p>
          <a:p>
            <a:pPr lvl="1"/>
            <a:endParaRPr lang="en-US" dirty="0"/>
          </a:p>
          <a:p>
            <a:pPr lvl="1"/>
            <a:endParaRPr lang="en-US" dirty="0"/>
          </a:p>
        </p:txBody>
      </p:sp>
    </p:spTree>
    <p:extLst>
      <p:ext uri="{BB962C8B-B14F-4D97-AF65-F5344CB8AC3E}">
        <p14:creationId xmlns:p14="http://schemas.microsoft.com/office/powerpoint/2010/main" val="428995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normAutofit/>
          </a:bodyPr>
          <a:lstStyle/>
          <a:p>
            <a:pPr algn="ctr"/>
            <a:r>
              <a:rPr lang="en-US" dirty="0">
                <a:latin typeface="+mn-lt"/>
              </a:rPr>
              <a:t>Course Options Beyond Windward-Leeward</a:t>
            </a:r>
          </a:p>
        </p:txBody>
      </p:sp>
      <p:sp>
        <p:nvSpPr>
          <p:cNvPr id="5" name="Content Placeholder 4"/>
          <p:cNvSpPr>
            <a:spLocks noGrp="1"/>
          </p:cNvSpPr>
          <p:nvPr>
            <p:ph idx="1"/>
          </p:nvPr>
        </p:nvSpPr>
        <p:spPr/>
        <p:txBody>
          <a:bodyPr/>
          <a:lstStyle/>
          <a:p>
            <a:r>
              <a:rPr lang="en-US" dirty="0"/>
              <a:t>Drop Mark Options</a:t>
            </a:r>
          </a:p>
          <a:p>
            <a:pPr lvl="1"/>
            <a:r>
              <a:rPr lang="en-US" dirty="0"/>
              <a:t>Modified Olympic</a:t>
            </a:r>
          </a:p>
          <a:p>
            <a:pPr lvl="1"/>
            <a:r>
              <a:rPr lang="en-US" dirty="0"/>
              <a:t>Harry “A”</a:t>
            </a:r>
          </a:p>
          <a:p>
            <a:r>
              <a:rPr lang="en-US" dirty="0"/>
              <a:t>Government Mark Options</a:t>
            </a:r>
          </a:p>
          <a:p>
            <a:pPr lvl="1"/>
            <a:r>
              <a:rPr lang="en-US" dirty="0"/>
              <a:t>Closed Course</a:t>
            </a:r>
          </a:p>
          <a:p>
            <a:pPr lvl="1"/>
            <a:r>
              <a:rPr lang="en-US" dirty="0"/>
              <a:t>Open Course</a:t>
            </a:r>
          </a:p>
          <a:p>
            <a:pPr lvl="1"/>
            <a:r>
              <a:rPr lang="en-US" dirty="0"/>
              <a:t>“Random” Race</a:t>
            </a:r>
          </a:p>
          <a:p>
            <a:r>
              <a:rPr lang="en-US" dirty="0"/>
              <a:t>Point to Point </a:t>
            </a:r>
          </a:p>
        </p:txBody>
      </p:sp>
    </p:spTree>
    <p:extLst>
      <p:ext uri="{BB962C8B-B14F-4D97-AF65-F5344CB8AC3E}">
        <p14:creationId xmlns:p14="http://schemas.microsoft.com/office/powerpoint/2010/main" val="701704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normAutofit/>
          </a:bodyPr>
          <a:lstStyle/>
          <a:p>
            <a:pPr algn="ctr"/>
            <a:r>
              <a:rPr lang="en-US" dirty="0">
                <a:latin typeface="+mn-lt"/>
              </a:rPr>
              <a:t>Starting Options</a:t>
            </a:r>
          </a:p>
        </p:txBody>
      </p:sp>
      <p:sp>
        <p:nvSpPr>
          <p:cNvPr id="5" name="Content Placeholder 4"/>
          <p:cNvSpPr>
            <a:spLocks noGrp="1"/>
          </p:cNvSpPr>
          <p:nvPr>
            <p:ph idx="1"/>
          </p:nvPr>
        </p:nvSpPr>
        <p:spPr/>
        <p:txBody>
          <a:bodyPr/>
          <a:lstStyle/>
          <a:p>
            <a:r>
              <a:rPr lang="en-US" dirty="0"/>
              <a:t>Pursuit Starts</a:t>
            </a:r>
          </a:p>
          <a:p>
            <a:r>
              <a:rPr lang="en-US" dirty="0"/>
              <a:t>“Le Mans” Starts</a:t>
            </a:r>
          </a:p>
          <a:p>
            <a:r>
              <a:rPr lang="en-US" dirty="0"/>
              <a:t>Rally Races</a:t>
            </a:r>
          </a:p>
          <a:p>
            <a:r>
              <a:rPr lang="en-US" dirty="0"/>
              <a:t>Downwind or Reaching Starts</a:t>
            </a:r>
          </a:p>
          <a:p>
            <a:r>
              <a:rPr lang="en-US" dirty="0"/>
              <a:t>Conventional Starts</a:t>
            </a:r>
          </a:p>
        </p:txBody>
      </p:sp>
    </p:spTree>
    <p:extLst>
      <p:ext uri="{BB962C8B-B14F-4D97-AF65-F5344CB8AC3E}">
        <p14:creationId xmlns:p14="http://schemas.microsoft.com/office/powerpoint/2010/main" val="6302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Let’s Talk About Some of These Options</a:t>
            </a:r>
          </a:p>
        </p:txBody>
      </p:sp>
      <p:sp>
        <p:nvSpPr>
          <p:cNvPr id="5" name="Content Placeholder 4"/>
          <p:cNvSpPr>
            <a:spLocks noGrp="1"/>
          </p:cNvSpPr>
          <p:nvPr>
            <p:ph idx="1"/>
          </p:nvPr>
        </p:nvSpPr>
        <p:spPr>
          <a:xfrm>
            <a:off x="628650" y="1804360"/>
            <a:ext cx="7886700" cy="4351338"/>
          </a:xfrm>
        </p:spPr>
        <p:txBody>
          <a:bodyPr/>
          <a:lstStyle/>
          <a:p>
            <a:r>
              <a:rPr lang="en-US" dirty="0"/>
              <a:t>Modified Olympic and Harry “A” Courses</a:t>
            </a:r>
          </a:p>
          <a:p>
            <a:pPr lvl="1"/>
            <a:r>
              <a:rPr lang="en-US" dirty="0"/>
              <a:t>Offer reaching legs</a:t>
            </a:r>
          </a:p>
          <a:p>
            <a:pPr lvl="1"/>
            <a:r>
              <a:rPr lang="en-US" dirty="0"/>
              <a:t>More passing lanes for handicap boats</a:t>
            </a:r>
          </a:p>
          <a:p>
            <a:pPr lvl="1"/>
            <a:r>
              <a:rPr lang="en-US" dirty="0"/>
              <a:t>Still requires mark boats and skill in setting course</a:t>
            </a:r>
          </a:p>
          <a:p>
            <a:pPr lvl="1"/>
            <a:r>
              <a:rPr lang="en-US" dirty="0"/>
              <a:t>Popular with racers and “serious” cruisers -  not so good for the novice or first time sailors</a:t>
            </a:r>
          </a:p>
          <a:p>
            <a:pPr lvl="1"/>
            <a:endParaRPr lang="en-US" dirty="0"/>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xmlns="" id="{BC9E5793-1CF6-4D73-B2E3-756B50984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33" y="4149282"/>
            <a:ext cx="3782767" cy="2006416"/>
          </a:xfrm>
          <a:prstGeom prst="rect">
            <a:avLst/>
          </a:prstGeom>
        </p:spPr>
      </p:pic>
      <p:pic>
        <p:nvPicPr>
          <p:cNvPr id="7" name="Picture 6">
            <a:extLst>
              <a:ext uri="{FF2B5EF4-FFF2-40B4-BE49-F238E27FC236}">
                <a16:creationId xmlns:a16="http://schemas.microsoft.com/office/drawing/2014/main" xmlns="" id="{8C0DB942-1F9A-47D3-AA08-D6CAFB98F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665" y="4265727"/>
            <a:ext cx="3456368" cy="1889971"/>
          </a:xfrm>
          <a:prstGeom prst="rect">
            <a:avLst/>
          </a:prstGeom>
        </p:spPr>
      </p:pic>
    </p:spTree>
    <p:extLst>
      <p:ext uri="{BB962C8B-B14F-4D97-AF65-F5344CB8AC3E}">
        <p14:creationId xmlns:p14="http://schemas.microsoft.com/office/powerpoint/2010/main" val="202306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D0FA2-6F7D-4B20-B3BC-C1EA7C7A4DD8}"/>
              </a:ext>
            </a:extLst>
          </p:cNvPr>
          <p:cNvSpPr>
            <a:spLocks noGrp="1"/>
          </p:cNvSpPr>
          <p:nvPr>
            <p:ph type="title"/>
          </p:nvPr>
        </p:nvSpPr>
        <p:spPr/>
        <p:txBody>
          <a:bodyPr/>
          <a:lstStyle/>
          <a:p>
            <a:pPr algn="ctr"/>
            <a:r>
              <a:rPr lang="en-US" dirty="0">
                <a:latin typeface="+mn-lt"/>
              </a:rPr>
              <a:t>Government Mark Options</a:t>
            </a:r>
          </a:p>
        </p:txBody>
      </p:sp>
      <p:sp>
        <p:nvSpPr>
          <p:cNvPr id="5" name="Content Placeholder 4"/>
          <p:cNvSpPr>
            <a:spLocks noGrp="1"/>
          </p:cNvSpPr>
          <p:nvPr>
            <p:ph idx="1"/>
          </p:nvPr>
        </p:nvSpPr>
        <p:spPr/>
        <p:txBody>
          <a:bodyPr/>
          <a:lstStyle/>
          <a:p>
            <a:r>
              <a:rPr lang="en-US" dirty="0"/>
              <a:t>Easy to run – typically need only a committee boat</a:t>
            </a:r>
          </a:p>
          <a:p>
            <a:r>
              <a:rPr lang="en-US" dirty="0"/>
              <a:t>Start and finish same place (Closed Course)</a:t>
            </a:r>
          </a:p>
          <a:p>
            <a:r>
              <a:rPr lang="en-US" dirty="0"/>
              <a:t>Start in open water and finish at ? (Club, Party Site, Cruising Destination, Etc.)</a:t>
            </a:r>
          </a:p>
          <a:p>
            <a:r>
              <a:rPr lang="en-US" dirty="0"/>
              <a:t>Offers all points of sail - May have “</a:t>
            </a:r>
            <a:r>
              <a:rPr lang="en-US" dirty="0" err="1"/>
              <a:t>offwind</a:t>
            </a:r>
            <a:r>
              <a:rPr lang="en-US" dirty="0"/>
              <a:t>” start</a:t>
            </a:r>
          </a:p>
          <a:p>
            <a:r>
              <a:rPr lang="en-US" dirty="0"/>
              <a:t>May require some “blue water” navigation</a:t>
            </a:r>
          </a:p>
          <a:p>
            <a:r>
              <a:rPr lang="en-US" dirty="0"/>
              <a:t>Popular with cruisers and casual racers</a:t>
            </a:r>
          </a:p>
          <a:p>
            <a:r>
              <a:rPr lang="en-US" dirty="0"/>
              <a:t>“Random” race has fixed start/finish and gives a list of buoys to round – racers pick their own course!</a:t>
            </a:r>
          </a:p>
        </p:txBody>
      </p:sp>
    </p:spTree>
    <p:extLst>
      <p:ext uri="{BB962C8B-B14F-4D97-AF65-F5344CB8AC3E}">
        <p14:creationId xmlns:p14="http://schemas.microsoft.com/office/powerpoint/2010/main" val="100986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TotalTime>
  <Words>1266</Words>
  <Application>Microsoft Office PowerPoint</Application>
  <PresentationFormat>On-screen Show (4:3)</PresentationFormat>
  <Paragraphs>141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 HOT PURSUIT RETHINKING COURSE OPTIONS</vt:lpstr>
      <vt:lpstr>Introductions</vt:lpstr>
      <vt:lpstr>The Old Days</vt:lpstr>
      <vt:lpstr>Fast Forward 100 Years!</vt:lpstr>
      <vt:lpstr>No More Windward-Leeward!</vt:lpstr>
      <vt:lpstr>Course Options Beyond Windward-Leeward</vt:lpstr>
      <vt:lpstr>Starting Options</vt:lpstr>
      <vt:lpstr>Let’s Talk About Some of These Options</vt:lpstr>
      <vt:lpstr>Government Mark Options</vt:lpstr>
      <vt:lpstr>Government Mark Options (Cont.)</vt:lpstr>
      <vt:lpstr>Point to Point Options </vt:lpstr>
      <vt:lpstr>Starting Options</vt:lpstr>
      <vt:lpstr>Starting Options (Cont.)</vt:lpstr>
      <vt:lpstr>Starting Options (Cont.)</vt:lpstr>
      <vt:lpstr>How do you set up a pursuit race?</vt:lpstr>
      <vt:lpstr>Mixed Format Races</vt:lpstr>
      <vt:lpstr>Have Fun!</vt:lpstr>
      <vt:lpstr>SUCCESSES!</vt:lpstr>
      <vt:lpstr>SUCCESSES(cont.)</vt:lpstr>
      <vt:lpstr>Let’s look at a successful alternative format race in detail:   The Archipelago Rally </vt:lpstr>
      <vt:lpstr>The Archipelago Rally Evolution-Format-Execution</vt:lpstr>
      <vt:lpstr>PURSUIT STYLE</vt:lpstr>
      <vt:lpstr>Addictive Work in Progress Collaborative versus Competitive</vt:lpstr>
      <vt:lpstr>HOW it works!</vt:lpstr>
      <vt:lpstr>RALLY RECIPE Design for success</vt:lpstr>
      <vt:lpstr>Social Responsibility</vt:lpstr>
      <vt:lpstr>RALLY ON!</vt:lpstr>
      <vt:lpstr>LET’S GO SAILING! ANNAPOLIS – NEWPORT START</vt:lpstr>
      <vt:lpstr>Downwind Point to- Point start</vt:lpstr>
      <vt:lpstr>Leaving the Great Salt Pond at Block Island</vt:lpstr>
      <vt:lpstr>Your Opinion Matters  Please open the Sailing Leadership Forum app and complete the session survey found in the menu bar for a chance to win a free drink ticket!  Thank you for attending this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Graham</dc:creator>
  <cp:lastModifiedBy>USSuser</cp:lastModifiedBy>
  <cp:revision>39</cp:revision>
  <dcterms:created xsi:type="dcterms:W3CDTF">2017-12-11T15:50:11Z</dcterms:created>
  <dcterms:modified xsi:type="dcterms:W3CDTF">2018-02-02T16:01:51Z</dcterms:modified>
</cp:coreProperties>
</file>